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382" r:id="rId13"/>
    <p:sldId id="277" r:id="rId14"/>
    <p:sldId id="278" r:id="rId15"/>
    <p:sldId id="383" r:id="rId16"/>
    <p:sldId id="280" r:id="rId17"/>
    <p:sldId id="281" r:id="rId18"/>
    <p:sldId id="384" r:id="rId19"/>
    <p:sldId id="283" r:id="rId20"/>
    <p:sldId id="284" r:id="rId21"/>
    <p:sldId id="385" r:id="rId22"/>
    <p:sldId id="286" r:id="rId23"/>
    <p:sldId id="287" r:id="rId24"/>
    <p:sldId id="386" r:id="rId25"/>
    <p:sldId id="289" r:id="rId26"/>
    <p:sldId id="290" r:id="rId27"/>
    <p:sldId id="387" r:id="rId28"/>
    <p:sldId id="292" r:id="rId29"/>
    <p:sldId id="293" r:id="rId30"/>
    <p:sldId id="388" r:id="rId31"/>
    <p:sldId id="295" r:id="rId32"/>
    <p:sldId id="296" r:id="rId33"/>
    <p:sldId id="389" r:id="rId34"/>
    <p:sldId id="298" r:id="rId35"/>
    <p:sldId id="301" r:id="rId36"/>
    <p:sldId id="390" r:id="rId37"/>
    <p:sldId id="300" r:id="rId38"/>
    <p:sldId id="302" r:id="rId39"/>
    <p:sldId id="391" r:id="rId40"/>
    <p:sldId id="304" r:id="rId41"/>
    <p:sldId id="306" r:id="rId42"/>
    <p:sldId id="392" r:id="rId43"/>
    <p:sldId id="307" r:id="rId44"/>
    <p:sldId id="308" r:id="rId45"/>
    <p:sldId id="393" r:id="rId46"/>
    <p:sldId id="310" r:id="rId47"/>
    <p:sldId id="312" r:id="rId48"/>
    <p:sldId id="394" r:id="rId49"/>
    <p:sldId id="311" r:id="rId50"/>
    <p:sldId id="314" r:id="rId51"/>
    <p:sldId id="395" r:id="rId52"/>
    <p:sldId id="316" r:id="rId53"/>
    <p:sldId id="317" r:id="rId54"/>
    <p:sldId id="396" r:id="rId55"/>
    <p:sldId id="319" r:id="rId56"/>
    <p:sldId id="321" r:id="rId57"/>
    <p:sldId id="397" r:id="rId58"/>
    <p:sldId id="322" r:id="rId59"/>
    <p:sldId id="323" r:id="rId60"/>
    <p:sldId id="398" r:id="rId61"/>
    <p:sldId id="325" r:id="rId62"/>
    <p:sldId id="326" r:id="rId63"/>
    <p:sldId id="399" r:id="rId64"/>
    <p:sldId id="328" r:id="rId65"/>
    <p:sldId id="329" r:id="rId66"/>
    <p:sldId id="400" r:id="rId67"/>
    <p:sldId id="331" r:id="rId68"/>
    <p:sldId id="332" r:id="rId69"/>
    <p:sldId id="401" r:id="rId70"/>
    <p:sldId id="334" r:id="rId71"/>
    <p:sldId id="355" r:id="rId72"/>
    <p:sldId id="354" r:id="rId73"/>
    <p:sldId id="356" r:id="rId74"/>
    <p:sldId id="402" r:id="rId75"/>
    <p:sldId id="358" r:id="rId76"/>
    <p:sldId id="359" r:id="rId77"/>
    <p:sldId id="403" r:id="rId78"/>
    <p:sldId id="361" r:id="rId79"/>
    <p:sldId id="362" r:id="rId80"/>
    <p:sldId id="404" r:id="rId81"/>
    <p:sldId id="364" r:id="rId82"/>
    <p:sldId id="365" r:id="rId83"/>
    <p:sldId id="405" r:id="rId84"/>
    <p:sldId id="367" r:id="rId85"/>
    <p:sldId id="368" r:id="rId86"/>
    <p:sldId id="406" r:id="rId87"/>
    <p:sldId id="370" r:id="rId88"/>
    <p:sldId id="371" r:id="rId89"/>
    <p:sldId id="407" r:id="rId90"/>
    <p:sldId id="373" r:id="rId91"/>
    <p:sldId id="374" r:id="rId92"/>
    <p:sldId id="408" r:id="rId93"/>
    <p:sldId id="376" r:id="rId94"/>
    <p:sldId id="378" r:id="rId95"/>
    <p:sldId id="409" r:id="rId96"/>
    <p:sldId id="381" r:id="rId97"/>
    <p:sldId id="377" r:id="rId9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CC"/>
    <a:srgbClr val="FFFF00"/>
    <a:srgbClr val="F0B1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0" autoAdjust="0"/>
    <p:restoredTop sz="94660"/>
  </p:normalViewPr>
  <p:slideViewPr>
    <p:cSldViewPr>
      <p:cViewPr>
        <p:scale>
          <a:sx n="48" d="100"/>
          <a:sy n="48" d="100"/>
        </p:scale>
        <p:origin x="-113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30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9B0DD40-7445-4552-ADF9-14E93C1EB14A}" type="datetimeFigureOut">
              <a:rPr lang="sr-Latn-CS" smtClean="0"/>
              <a:pPr/>
              <a:t>22.4.2013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A0797E3-B383-4444-A87A-F67B70F9B71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30000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frm=1&amp;source=images&amp;cd=&amp;cad=rja&amp;docid=EhjIFP8OS4RvhM&amp;tbnid=B_ADBq8g1Mx-GM:&amp;ved=0CAUQjRw&amp;url=http%3A%2F%2Fwww.skole.hr%2Fucenici%2Fss%3Fnews_id%3D134&amp;ei=xaB1UYqYBofuswaP4oCwBQ&amp;bvm=bv.45512109,d.Yms&amp;psig=AFQjCNEIQ6G6VHIrDhNDe7xm8HgHW9B7lA&amp;ust=1366749733507205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KVIZ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Comic Sans MS" pitchFamily="66" charset="0"/>
              </a:rPr>
              <a:t>“VOLIM ČITATI”</a:t>
            </a:r>
            <a:endParaRPr lang="hr-HR" sz="4800" dirty="0">
              <a:latin typeface="Comic Sans MS" pitchFamily="66" charset="0"/>
            </a:endParaRPr>
          </a:p>
        </p:txBody>
      </p:sp>
      <p:pic>
        <p:nvPicPr>
          <p:cNvPr id="4" name="Picture 3" descr="images[5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785926"/>
            <a:ext cx="1600200" cy="1476375"/>
          </a:xfrm>
          <a:prstGeom prst="rect">
            <a:avLst/>
          </a:prstGeom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KVIZ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Comic Sans MS" pitchFamily="66" charset="0"/>
              </a:rPr>
              <a:t>“VOLIM ČITATI”</a:t>
            </a:r>
            <a:endParaRPr lang="hr-HR" sz="4800" dirty="0">
              <a:latin typeface="Comic Sans MS" pitchFamily="66" charset="0"/>
            </a:endParaRPr>
          </a:p>
        </p:txBody>
      </p:sp>
      <p:pic>
        <p:nvPicPr>
          <p:cNvPr id="4" name="Picture 3" descr="images[5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785926"/>
            <a:ext cx="1600200" cy="1476375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Comic Sans MS" pitchFamily="66" charset="0"/>
              </a:rPr>
              <a:t>1. pitanje </a:t>
            </a:r>
            <a:endParaRPr lang="hr-HR" sz="36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Od čega je bio izrađen lutak Pinokio ?</a:t>
            </a:r>
          </a:p>
          <a:p>
            <a:r>
              <a:rPr lang="hr-HR" sz="3200" i="1" dirty="0" smtClean="0">
                <a:solidFill>
                  <a:schemeClr val="tx1"/>
                </a:solidFill>
                <a:latin typeface="Comic Sans MS" pitchFamily="66" charset="0"/>
              </a:rPr>
              <a:t> C.Collodi “Pinokio”</a:t>
            </a:r>
            <a:endParaRPr lang="hr-HR" sz="32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07154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8066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8393" y="857232"/>
            <a:ext cx="5221444" cy="478633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Od drveta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2.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Kamo odlaze Miron i Melita za vrijeme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zimskih praznika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 A. Gardaš “ Duh u močvari” </a:t>
            </a:r>
            <a:endParaRPr lang="hr-HR" sz="28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7154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4994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1428736"/>
            <a:ext cx="5272106" cy="435770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U Kopačevo</a:t>
            </a:r>
            <a:endParaRPr lang="hr-H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3.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hr-HR" sz="2800" b="1" dirty="0" smtClean="0">
                <a:solidFill>
                  <a:schemeClr val="tx1"/>
                </a:solidFill>
              </a:rPr>
              <a:t> </a:t>
            </a:r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U priči “Pale sam na svijetu”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Pale je vozio tramvaj.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Koji broj je bio na tramvaju?</a:t>
            </a:r>
            <a:endParaRPr lang="hr-H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2873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1922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371951"/>
            <a:ext cx="3771908" cy="427161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Broj dva</a:t>
            </a:r>
            <a:endParaRPr lang="hr-H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3305" y="1794935"/>
            <a:ext cx="1785951" cy="1828090"/>
          </a:xfrm>
          <a:solidFill>
            <a:srgbClr val="FF0000"/>
          </a:solidFill>
        </p:spPr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1.a – Nia Stipančić</a:t>
            </a:r>
          </a:p>
          <a:p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2.a – Rafaela Došen</a:t>
            </a:r>
          </a:p>
          <a:p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3.a – Mirna Grman</a:t>
            </a:r>
          </a:p>
          <a:p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4.a – Anja Škrtić</a:t>
            </a:r>
          </a:p>
          <a:p>
            <a:endParaRPr lang="hr-H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4.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Koliko godina ima guščarica Anka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 V.Nazor “Bijeli jelen” </a:t>
            </a:r>
          </a:p>
        </p:txBody>
      </p:sp>
      <p:pic>
        <p:nvPicPr>
          <p:cNvPr id="5122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357298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8850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571612"/>
            <a:ext cx="4371988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/>
          <a:lstStyle/>
          <a:p>
            <a:r>
              <a:rPr lang="hr-HR" sz="3200" dirty="0" smtClean="0">
                <a:latin typeface="Comic Sans MS" pitchFamily="66" charset="0"/>
              </a:rPr>
              <a:t>Odgovor </a:t>
            </a:r>
            <a:r>
              <a:rPr lang="hr-HR" dirty="0" smtClean="0">
                <a:latin typeface="Comic Sans MS" pitchFamily="66" charset="0"/>
              </a:rPr>
              <a:t>: 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6 godina</a:t>
            </a:r>
            <a:endParaRPr lang="hr-H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5.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Napišite ime i prezime ženskog lika u Poštarskoj bajci !</a:t>
            </a:r>
          </a:p>
        </p:txBody>
      </p:sp>
      <p:pic>
        <p:nvPicPr>
          <p:cNvPr id="614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357298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643050"/>
            <a:ext cx="3857634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Marica Novak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ili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Marženka Novakova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6.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Dječak u plavom odijelu je Emil, a ime dječaka s trubom je......</a:t>
            </a:r>
          </a:p>
          <a:p>
            <a:r>
              <a:rPr lang="hr-HR" sz="2800" dirty="0" smtClean="0">
                <a:solidFill>
                  <a:schemeClr val="tx1"/>
                </a:solidFill>
                <a:latin typeface="Comic Sans MS" pitchFamily="66" charset="0"/>
              </a:rPr>
              <a:t>( E.Kastner “Emil i detektivi”)</a:t>
            </a:r>
          </a:p>
        </p:txBody>
      </p:sp>
      <p:pic>
        <p:nvPicPr>
          <p:cNvPr id="7170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42873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2706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571612"/>
            <a:ext cx="4114811" cy="414339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/>
          <a:lstStyle/>
          <a:p>
            <a:r>
              <a:rPr lang="hr-HR" sz="3200" dirty="0" smtClean="0">
                <a:latin typeface="Comic Sans MS" pitchFamily="66" charset="0"/>
              </a:rPr>
              <a:t>Odgovor </a:t>
            </a:r>
            <a:r>
              <a:rPr lang="hr-HR" dirty="0" smtClean="0">
                <a:latin typeface="Comic Sans MS" pitchFamily="66" charset="0"/>
              </a:rPr>
              <a:t>: 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Gustav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7.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Željka Horvat Vukelja napisala je priču Hrabrica ili....</a:t>
            </a:r>
          </a:p>
        </p:txBody>
      </p:sp>
      <p:pic>
        <p:nvPicPr>
          <p:cNvPr id="8194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42873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16" y="1714488"/>
            <a:ext cx="1857388" cy="1828090"/>
          </a:xfrm>
          <a:solidFill>
            <a:srgbClr val="00B0F0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00B0F0"/>
                </a:solidFill>
                <a:latin typeface="Comic Sans MS" pitchFamily="66" charset="0"/>
              </a:rPr>
              <a:t>1.a – Silvija Brnardić</a:t>
            </a:r>
          </a:p>
          <a:p>
            <a:r>
              <a:rPr lang="hr-HR" sz="2800" dirty="0" smtClean="0">
                <a:solidFill>
                  <a:srgbClr val="00B0F0"/>
                </a:solidFill>
                <a:latin typeface="Comic Sans MS" pitchFamily="66" charset="0"/>
              </a:rPr>
              <a:t>2.a – Emma Tomac</a:t>
            </a:r>
          </a:p>
          <a:p>
            <a:r>
              <a:rPr lang="hr-HR" sz="2800" dirty="0" smtClean="0">
                <a:solidFill>
                  <a:srgbClr val="00B0F0"/>
                </a:solidFill>
                <a:latin typeface="Comic Sans MS" pitchFamily="66" charset="0"/>
              </a:rPr>
              <a:t>3.a – Luciano Banjavčić</a:t>
            </a:r>
          </a:p>
          <a:p>
            <a:r>
              <a:rPr lang="hr-HR" sz="2800" dirty="0" smtClean="0">
                <a:solidFill>
                  <a:srgbClr val="00B0F0"/>
                </a:solidFill>
                <a:latin typeface="Comic Sans MS" pitchFamily="66" charset="0"/>
              </a:rPr>
              <a:t>4.a – Petra Trček</a:t>
            </a:r>
          </a:p>
          <a:p>
            <a:endParaRPr lang="hr-H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9634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357298"/>
            <a:ext cx="4071966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/>
          <a:lstStyle/>
          <a:p>
            <a:r>
              <a:rPr lang="hr-HR" sz="3200" dirty="0" smtClean="0">
                <a:latin typeface="Comic Sans MS" pitchFamily="66" charset="0"/>
              </a:rPr>
              <a:t>Odgovor </a:t>
            </a:r>
            <a:r>
              <a:rPr lang="hr-HR" dirty="0" smtClean="0">
                <a:latin typeface="Comic Sans MS" pitchFamily="66" charset="0"/>
              </a:rPr>
              <a:t>: 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Kako je Perica postao hrabar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8.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Koliko je trajalo Hlapićevo putovanje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(I.B.Mažuranić “Čudnovate zgode šegrta Hlapića”)</a:t>
            </a:r>
          </a:p>
        </p:txBody>
      </p:sp>
      <p:pic>
        <p:nvPicPr>
          <p:cNvPr id="9218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2873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714488"/>
            <a:ext cx="4243399" cy="392908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6 dana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9.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Tko je ukrao Pinokieve zlatnike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C.Collodi “Pioniko”</a:t>
            </a:r>
          </a:p>
        </p:txBody>
      </p:sp>
      <p:pic>
        <p:nvPicPr>
          <p:cNvPr id="10242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3490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1643050"/>
            <a:ext cx="3729046" cy="407195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Mačak i lisica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10.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Koje je Eukaliptusovo pravo ime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A.Gardaš “Duh u močvari”</a:t>
            </a:r>
          </a:p>
        </p:txBody>
      </p:sp>
      <p:pic>
        <p:nvPicPr>
          <p:cNvPr id="1126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357298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1428736"/>
            <a:ext cx="4886341" cy="428627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2" y="1714488"/>
            <a:ext cx="2000264" cy="1828090"/>
          </a:xfrm>
          <a:solidFill>
            <a:srgbClr val="FFFF00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FFFF00"/>
                </a:solidFill>
                <a:latin typeface="Comic Sans MS" pitchFamily="66" charset="0"/>
              </a:rPr>
              <a:t>1.a – Nika Kolić</a:t>
            </a:r>
          </a:p>
          <a:p>
            <a:r>
              <a:rPr lang="hr-HR" sz="2800" dirty="0" smtClean="0">
                <a:solidFill>
                  <a:srgbClr val="FFFF00"/>
                </a:solidFill>
                <a:latin typeface="Comic Sans MS" pitchFamily="66" charset="0"/>
              </a:rPr>
              <a:t>2.a – Lara Križanić</a:t>
            </a:r>
          </a:p>
          <a:p>
            <a:r>
              <a:rPr lang="hr-HR" sz="2800" dirty="0" smtClean="0">
                <a:solidFill>
                  <a:srgbClr val="FFFF00"/>
                </a:solidFill>
                <a:latin typeface="Comic Sans MS" pitchFamily="66" charset="0"/>
              </a:rPr>
              <a:t>3.a – Marija Arlešić</a:t>
            </a:r>
          </a:p>
          <a:p>
            <a:r>
              <a:rPr lang="hr-HR" sz="2800" dirty="0" smtClean="0">
                <a:solidFill>
                  <a:srgbClr val="FFFF00"/>
                </a:solidFill>
                <a:latin typeface="Comic Sans MS" pitchFamily="66" charset="0"/>
              </a:rPr>
              <a:t>4.a – Rea Malobabić</a:t>
            </a:r>
            <a:endParaRPr lang="hr-HR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Zoltan Varga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11.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U priči “Hrabrica” Perica je posudio bicikl od svog prijatelja________</a:t>
            </a:r>
          </a:p>
        </p:txBody>
      </p:sp>
      <p:pic>
        <p:nvPicPr>
          <p:cNvPr id="12290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28736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785926"/>
            <a:ext cx="3857634" cy="371476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Borisa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12.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Kako se zvao Gitin konj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I.B.Mažuranić “Čudnovate zgode šegrta Hlapića”</a:t>
            </a:r>
          </a:p>
        </p:txBody>
      </p:sp>
      <p:pic>
        <p:nvPicPr>
          <p:cNvPr id="13314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4274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357298"/>
            <a:ext cx="3857634" cy="414339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Sokol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13.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U kojoj se zemlji događa radnja Poštarske bajke ?</a:t>
            </a:r>
          </a:p>
        </p:txBody>
      </p:sp>
      <p:pic>
        <p:nvPicPr>
          <p:cNvPr id="14338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71612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02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0790" y="1285860"/>
            <a:ext cx="3235721" cy="43696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U Češkoj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6182" y="1714488"/>
            <a:ext cx="1857388" cy="1828090"/>
          </a:xfrm>
          <a:solidFill>
            <a:srgbClr val="00B050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00B050"/>
                </a:solidFill>
                <a:latin typeface="Comic Sans MS" pitchFamily="66" charset="0"/>
              </a:rPr>
              <a:t>1.a – Karla Kovačić</a:t>
            </a:r>
          </a:p>
          <a:p>
            <a:r>
              <a:rPr lang="hr-HR" sz="2800" dirty="0" smtClean="0">
                <a:solidFill>
                  <a:srgbClr val="00B050"/>
                </a:solidFill>
                <a:latin typeface="Comic Sans MS" pitchFamily="66" charset="0"/>
              </a:rPr>
              <a:t>2.a – Antonio Sinovčić</a:t>
            </a:r>
          </a:p>
          <a:p>
            <a:r>
              <a:rPr lang="hr-HR" sz="2800" dirty="0" smtClean="0">
                <a:solidFill>
                  <a:srgbClr val="00B050"/>
                </a:solidFill>
                <a:latin typeface="Comic Sans MS" pitchFamily="66" charset="0"/>
              </a:rPr>
              <a:t>3.a – Niko Polović</a:t>
            </a:r>
          </a:p>
          <a:p>
            <a:r>
              <a:rPr lang="hr-HR" sz="2800" dirty="0" smtClean="0">
                <a:solidFill>
                  <a:srgbClr val="00B050"/>
                </a:solidFill>
                <a:latin typeface="Comic Sans MS" pitchFamily="66" charset="0"/>
              </a:rPr>
              <a:t>4.a – Lucija Priselac</a:t>
            </a:r>
            <a:endParaRPr lang="hr-HR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14.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Koji je posao obavljala Anka na dvoru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V.Nazor “Bijeli jelen” </a:t>
            </a:r>
          </a:p>
        </p:txBody>
      </p:sp>
      <p:pic>
        <p:nvPicPr>
          <p:cNvPr id="15362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214422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8130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643050"/>
            <a:ext cx="4371988" cy="407195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Čuvala je guske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15.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Što je Pale učinio s novcem iz banke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J.Sinssgard “Pale sam na svijetu”</a:t>
            </a:r>
          </a:p>
        </p:txBody>
      </p:sp>
      <p:pic>
        <p:nvPicPr>
          <p:cNvPr id="1638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214422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5058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1357298"/>
            <a:ext cx="3729046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Razbacao ga po ulici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16.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Što će Emil kupiti mami novcem dobivenim od nagrade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E.Kastner “ Emil i detektivi”</a:t>
            </a:r>
          </a:p>
        </p:txBody>
      </p:sp>
      <p:pic>
        <p:nvPicPr>
          <p:cNvPr id="17410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1986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500174"/>
            <a:ext cx="3857629" cy="428627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Sušilo za kosu i kaput podstavljen krznom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17.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Po čemu je Miron shvatio da je lovokradica Levay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A.Gardaš “Duh u močvari”</a:t>
            </a:r>
          </a:p>
          <a:p>
            <a:endParaRPr lang="hr-HR" sz="2800" b="1" dirty="0" smtClean="0">
              <a:solidFill>
                <a:schemeClr val="tx1"/>
              </a:solidFill>
            </a:endParaRPr>
          </a:p>
        </p:txBody>
      </p:sp>
      <p:pic>
        <p:nvPicPr>
          <p:cNvPr id="18434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357298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3306" y="1714488"/>
            <a:ext cx="1857388" cy="1828090"/>
          </a:xfrm>
          <a:solidFill>
            <a:schemeClr val="accent1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chemeClr val="accent1"/>
                </a:solidFill>
                <a:latin typeface="Comic Sans MS" pitchFamily="66" charset="0"/>
              </a:rPr>
              <a:t>1. b – Eva Brcković</a:t>
            </a:r>
          </a:p>
          <a:p>
            <a:r>
              <a:rPr lang="hr-HR" sz="2800" dirty="0" smtClean="0">
                <a:solidFill>
                  <a:schemeClr val="accent1"/>
                </a:solidFill>
                <a:latin typeface="Comic Sans MS" pitchFamily="66" charset="0"/>
              </a:rPr>
              <a:t>2.b – Matea Tomašić</a:t>
            </a:r>
          </a:p>
          <a:p>
            <a:r>
              <a:rPr lang="hr-HR" sz="2800" dirty="0" smtClean="0">
                <a:solidFill>
                  <a:schemeClr val="accent1"/>
                </a:solidFill>
                <a:latin typeface="Comic Sans MS" pitchFamily="66" charset="0"/>
              </a:rPr>
              <a:t>3.b – Nika Škrtić</a:t>
            </a:r>
          </a:p>
          <a:p>
            <a:r>
              <a:rPr lang="hr-HR" sz="2800" dirty="0" smtClean="0">
                <a:solidFill>
                  <a:schemeClr val="accent1"/>
                </a:solidFill>
                <a:latin typeface="Comic Sans MS" pitchFamily="66" charset="0"/>
              </a:rPr>
              <a:t>4.b – Antonia Bišćan</a:t>
            </a:r>
            <a:endParaRPr lang="hr-HR" sz="2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8914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428736"/>
            <a:ext cx="3857634" cy="414339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Po dugmetu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18.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Kako je Hlapićev pas Bundaš pomogao dječaku Marku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I.B.Mažuranić “ Čudnovate zgode šegrta Hlapića”</a:t>
            </a:r>
          </a:p>
        </p:txBody>
      </p:sp>
      <p:pic>
        <p:nvPicPr>
          <p:cNvPr id="19458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357298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714488"/>
            <a:ext cx="3986222" cy="371476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Pronašao je njegove guske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19.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Kako je čovjek u krutom šeširu ( Grundeis ) uspostavio kontakt s Emilom u vlaku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( E.Kastner “Emil i detektivi”)</a:t>
            </a:r>
          </a:p>
        </p:txBody>
      </p:sp>
      <p:pic>
        <p:nvPicPr>
          <p:cNvPr id="20482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000108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2770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1500174"/>
            <a:ext cx="3571900" cy="423307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Dao mu je čokoladu.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20.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643734" cy="3214710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1"/>
                </a:solidFill>
                <a:latin typeface="Comic Sans MS" pitchFamily="66" charset="0"/>
              </a:rPr>
              <a:t>Dovrši poruku.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Neka se čovječje lane..........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V.Nazor “Bijeli jelen” 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142984"/>
            <a:ext cx="4500594" cy="435770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714488"/>
            <a:ext cx="1785950" cy="1828090"/>
          </a:xfrm>
          <a:solidFill>
            <a:srgbClr val="0070C0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Comic Sans MS" pitchFamily="66" charset="0"/>
              </a:rPr>
              <a:t>1.b – Nino Dujan</a:t>
            </a:r>
          </a:p>
          <a:p>
            <a:r>
              <a:rPr lang="hr-HR" sz="2800" dirty="0" smtClean="0">
                <a:solidFill>
                  <a:srgbClr val="0070C0"/>
                </a:solidFill>
                <a:latin typeface="Comic Sans MS" pitchFamily="66" charset="0"/>
              </a:rPr>
              <a:t>2.b – Ivan Arlešić</a:t>
            </a:r>
          </a:p>
          <a:p>
            <a:r>
              <a:rPr lang="hr-HR" sz="2800" dirty="0" smtClean="0">
                <a:solidFill>
                  <a:srgbClr val="0070C0"/>
                </a:solidFill>
                <a:latin typeface="Comic Sans MS" pitchFamily="66" charset="0"/>
              </a:rPr>
              <a:t>3.b – David Vinski</a:t>
            </a:r>
          </a:p>
          <a:p>
            <a:r>
              <a:rPr lang="hr-HR" sz="2800" dirty="0" smtClean="0">
                <a:solidFill>
                  <a:srgbClr val="0070C0"/>
                </a:solidFill>
                <a:latin typeface="Comic Sans MS" pitchFamily="66" charset="0"/>
              </a:rPr>
              <a:t>4.b –Mateo Šeketa</a:t>
            </a:r>
            <a:endParaRPr lang="hr-HR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...vrati ljudima, a jelenče jelenima !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1463675" y="2286000"/>
          <a:ext cx="6108704" cy="271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588"/>
                <a:gridCol w="763588"/>
                <a:gridCol w="763588"/>
                <a:gridCol w="763588"/>
                <a:gridCol w="763588"/>
                <a:gridCol w="763588"/>
                <a:gridCol w="763588"/>
                <a:gridCol w="763588"/>
              </a:tblGrid>
              <a:tr h="135731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</a:tr>
              <a:tr h="1357318">
                <a:tc>
                  <a:txBody>
                    <a:bodyPr/>
                    <a:lstStyle/>
                    <a:p>
                      <a:endParaRPr lang="hr-HR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6568434"/>
      </p:ext>
    </p:extLst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643734" cy="1857388"/>
          </a:xfrm>
        </p:spPr>
        <p:txBody>
          <a:bodyPr>
            <a:noAutofit/>
          </a:bodyPr>
          <a:lstStyle/>
          <a:p>
            <a:r>
              <a:rPr lang="hr-HR" sz="4400" b="1" dirty="0" smtClean="0">
                <a:solidFill>
                  <a:schemeClr val="tx1"/>
                </a:solidFill>
                <a:latin typeface="Comic Sans MS" pitchFamily="66" charset="0"/>
              </a:rPr>
              <a:t>DODATNA</a:t>
            </a:r>
          </a:p>
          <a:p>
            <a:r>
              <a:rPr lang="hr-HR" sz="4400" b="1" dirty="0" smtClean="0">
                <a:solidFill>
                  <a:schemeClr val="tx1"/>
                </a:solidFill>
                <a:latin typeface="Comic Sans MS" pitchFamily="66" charset="0"/>
              </a:rPr>
              <a:t>PITANJA</a:t>
            </a:r>
          </a:p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2530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57298"/>
            <a:ext cx="2214578" cy="232896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1.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Što je radila Marica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( Marženka ) kad je poštar Kolbaba došao do nje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K.Čapek “Poštarska bajka”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643050"/>
            <a:ext cx="4114811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Šivala mrtvačku haljinu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2.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Nabroji prijevozna sredstva kojima se Pale vozio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J.Sinsggard “Pale sam na svijetu”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9690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1506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1428736"/>
            <a:ext cx="4757753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Tramvaj, vatrogasna kola, automobil i zrakoplov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3.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Navedi barem tri stvari koje je trebalo dopremiti na hranilišta.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A.Gardaš “Duh u močvari”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714488"/>
            <a:ext cx="1857388" cy="1828090"/>
          </a:xfrm>
          <a:solidFill>
            <a:srgbClr val="92D050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92D050"/>
                </a:solidFill>
                <a:latin typeface="Comic Sans MS" pitchFamily="66" charset="0"/>
              </a:rPr>
              <a:t>1.b – Antonio Bišćan</a:t>
            </a:r>
          </a:p>
          <a:p>
            <a:r>
              <a:rPr lang="hr-HR" sz="2800" dirty="0" smtClean="0">
                <a:solidFill>
                  <a:srgbClr val="92D050"/>
                </a:solidFill>
                <a:latin typeface="Comic Sans MS" pitchFamily="66" charset="0"/>
              </a:rPr>
              <a:t>2.b –  Patrik Tuškan</a:t>
            </a:r>
          </a:p>
          <a:p>
            <a:r>
              <a:rPr lang="hr-HR" sz="2800" dirty="0" smtClean="0">
                <a:solidFill>
                  <a:srgbClr val="92D050"/>
                </a:solidFill>
                <a:latin typeface="Comic Sans MS" pitchFamily="66" charset="0"/>
              </a:rPr>
              <a:t>3.b – Filip Belavić</a:t>
            </a:r>
          </a:p>
          <a:p>
            <a:r>
              <a:rPr lang="hr-HR" sz="2800" dirty="0" smtClean="0">
                <a:solidFill>
                  <a:srgbClr val="92D050"/>
                </a:solidFill>
                <a:latin typeface="Comic Sans MS" pitchFamily="66" charset="0"/>
              </a:rPr>
              <a:t>4.b – Marino Šušlje</a:t>
            </a:r>
            <a:endParaRPr lang="hr-HR" sz="28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8434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428736"/>
            <a:ext cx="4757753" cy="435770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Sijeno, kukuruz, sol, narezana repa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4.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S kime je sve putovao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Hlapić ?</a:t>
            </a:r>
          </a:p>
          <a:p>
            <a:endParaRPr lang="hr-HR" sz="2800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I.B.Mažuranić “Čudnovate zgode šegrta Hlapića”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5362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980654"/>
            <a:ext cx="4000528" cy="45914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S Gitom, njenom papigom i Bundašem</a:t>
            </a:r>
          </a:p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5.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endParaRPr lang="hr-HR" sz="2800" b="1" dirty="0" smtClean="0">
              <a:solidFill>
                <a:schemeClr val="tx1"/>
              </a:solidFill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Što je radila Peričina 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mama ?</a:t>
            </a:r>
          </a:p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Ž.H.Vukelja “Hrabrica”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2290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428736"/>
            <a:ext cx="4408727" cy="428627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Pekla palačinke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6.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Tko je spasio Pinokia nakon što su ga razbojnici objesili na drvo ?</a:t>
            </a:r>
          </a:p>
          <a:p>
            <a:r>
              <a:rPr lang="hr-HR" sz="2800" i="1" dirty="0" smtClean="0">
                <a:solidFill>
                  <a:schemeClr val="tx1"/>
                </a:solidFill>
                <a:latin typeface="Comic Sans MS" pitchFamily="66" charset="0"/>
              </a:rPr>
              <a:t> C.Collodi “Pinokio”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218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500174"/>
            <a:ext cx="4629164" cy="42148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868" y="1714488"/>
            <a:ext cx="1857388" cy="1828090"/>
          </a:xfrm>
          <a:solidFill>
            <a:srgbClr val="FF99CC"/>
          </a:solidFill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3714752"/>
            <a:ext cx="5712179" cy="197839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>
                <a:solidFill>
                  <a:srgbClr val="FF99CC"/>
                </a:solidFill>
                <a:latin typeface="Comic Sans MS" pitchFamily="66" charset="0"/>
              </a:rPr>
              <a:t>1. b – Roberta Vižintin</a:t>
            </a:r>
          </a:p>
          <a:p>
            <a:r>
              <a:rPr lang="hr-HR" sz="2800" dirty="0" smtClean="0">
                <a:solidFill>
                  <a:srgbClr val="FF99CC"/>
                </a:solidFill>
                <a:latin typeface="Comic Sans MS" pitchFamily="66" charset="0"/>
              </a:rPr>
              <a:t>2. b – Elena Radelić</a:t>
            </a:r>
          </a:p>
          <a:p>
            <a:r>
              <a:rPr lang="hr-HR" sz="2800" dirty="0" smtClean="0">
                <a:solidFill>
                  <a:srgbClr val="FF99CC"/>
                </a:solidFill>
                <a:latin typeface="Comic Sans MS" pitchFamily="66" charset="0"/>
              </a:rPr>
              <a:t>3. b – Ana Vukmanić</a:t>
            </a:r>
          </a:p>
          <a:p>
            <a:r>
              <a:rPr lang="hr-HR" sz="2800" dirty="0" smtClean="0">
                <a:solidFill>
                  <a:srgbClr val="FF99CC"/>
                </a:solidFill>
                <a:latin typeface="Comic Sans MS" pitchFamily="66" charset="0"/>
              </a:rPr>
              <a:t>4.b – Lana Gaćak</a:t>
            </a:r>
            <a:endParaRPr lang="hr-HR" sz="2800" dirty="0">
              <a:solidFill>
                <a:srgbClr val="FF99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Dobra plava vila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7. pitanje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643734" cy="292895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Jedan od likova u romanu “Emil i detektivi” je i pisac. Gospodin Kastner i Emil sreli su se dva puta.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 Gdje i kada ?</a:t>
            </a:r>
          </a:p>
        </p:txBody>
      </p:sp>
      <p:pic>
        <p:nvPicPr>
          <p:cNvPr id="21506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1600200" cy="147637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357298"/>
            <a:ext cx="4757753" cy="392908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 : 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643734" cy="3000396"/>
          </a:xfrm>
        </p:spPr>
        <p:txBody>
          <a:bodyPr>
            <a:noAutofit/>
          </a:bodyPr>
          <a:lstStyle/>
          <a:p>
            <a:endParaRPr lang="hr-HR" sz="36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1.put u tramvaju</a:t>
            </a:r>
          </a:p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2.put u novinarskoj redakciji</a:t>
            </a:r>
          </a:p>
        </p:txBody>
      </p:sp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8.pitanje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sz="3600" b="1" dirty="0" smtClean="0">
                <a:latin typeface="Comic Sans MS" pitchFamily="66" charset="0"/>
              </a:rPr>
              <a:t>   </a:t>
            </a:r>
          </a:p>
          <a:p>
            <a:pPr algn="ctr">
              <a:buNone/>
            </a:pPr>
            <a:r>
              <a:rPr lang="hr-HR" sz="3600" b="1" dirty="0" smtClean="0">
                <a:latin typeface="Comic Sans MS" pitchFamily="66" charset="0"/>
              </a:rPr>
              <a:t> Nabroji četiri mjesta radnje iz knjige “Bijeli jelen”!</a:t>
            </a:r>
          </a:p>
          <a:p>
            <a:pPr algn="ctr"/>
            <a:endParaRPr lang="hr-HR" dirty="0"/>
          </a:p>
        </p:txBody>
      </p:sp>
    </p:spTree>
  </p:cSld>
  <p:clrMapOvr>
    <a:masterClrMapping/>
  </p:clrMapOvr>
  <p:transition spd="med" advClick="0" advTm="30000">
    <p:wipe dir="u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 descr="http://www.skole.hr/upload/portalzaskole/images/newsimg/134/knjige_i_sov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214422"/>
            <a:ext cx="5272106" cy="45005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5000">
    <p:wipe dir="u"/>
    <p:sndAc>
      <p:stSnd>
        <p:snd r:embed="rId2" name="chimes.wav"/>
      </p:stSnd>
    </p:sndAc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omic Sans MS" pitchFamily="66" charset="0"/>
              </a:rPr>
              <a:t>Odgovor:</a:t>
            </a:r>
            <a:endParaRPr lang="hr-H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3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sz="3600" b="1" dirty="0" smtClean="0">
                <a:latin typeface="Comic Sans MS" pitchFamily="66" charset="0"/>
              </a:rPr>
              <a:t>Šuma, planina, </a:t>
            </a:r>
          </a:p>
          <a:p>
            <a:pPr algn="ctr">
              <a:buNone/>
            </a:pPr>
            <a:r>
              <a:rPr lang="hr-HR" sz="3600" b="1" dirty="0" smtClean="0">
                <a:latin typeface="Comic Sans MS" pitchFamily="66" charset="0"/>
              </a:rPr>
              <a:t>potok, dvor</a:t>
            </a:r>
            <a:endParaRPr lang="hr-H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 advTm="30000">
    <p:wipe dir="u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285861"/>
            <a:ext cx="5723468" cy="1285884"/>
          </a:xfrm>
        </p:spPr>
        <p:txBody>
          <a:bodyPr/>
          <a:lstStyle/>
          <a:p>
            <a:endParaRPr lang="hr-HR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643734" cy="185738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Čestitke najboljim čitačima !</a:t>
            </a:r>
          </a:p>
        </p:txBody>
      </p:sp>
      <p:pic>
        <p:nvPicPr>
          <p:cNvPr id="22530" name="Picture 2" descr="C:\Users\Mima\Pictures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57298"/>
            <a:ext cx="2214578" cy="2328963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kviz čitanja knjiga</Template>
  <TotalTime>804</TotalTime>
  <Words>824</Words>
  <Application>Microsoft Office PowerPoint</Application>
  <PresentationFormat>On-screen Show (4:3)</PresentationFormat>
  <Paragraphs>233</Paragraphs>
  <Slides>97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Pribadača</vt:lpstr>
      <vt:lpstr>KVIZ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KVIZ</vt:lpstr>
      <vt:lpstr>1. pitanje </vt:lpstr>
      <vt:lpstr>Slide 12</vt:lpstr>
      <vt:lpstr>Odgovor : </vt:lpstr>
      <vt:lpstr>2. pitanje </vt:lpstr>
      <vt:lpstr>Slide 15</vt:lpstr>
      <vt:lpstr>Odgovor : </vt:lpstr>
      <vt:lpstr>3. pitanje </vt:lpstr>
      <vt:lpstr>Slide 18</vt:lpstr>
      <vt:lpstr>Odgovor : </vt:lpstr>
      <vt:lpstr>4. pitanje </vt:lpstr>
      <vt:lpstr>Slide 21</vt:lpstr>
      <vt:lpstr>Odgovor : </vt:lpstr>
      <vt:lpstr>5. pitanje </vt:lpstr>
      <vt:lpstr>Slide 24</vt:lpstr>
      <vt:lpstr>Odgovor : </vt:lpstr>
      <vt:lpstr>6. pitanje </vt:lpstr>
      <vt:lpstr>Slide 27</vt:lpstr>
      <vt:lpstr>Odgovor : </vt:lpstr>
      <vt:lpstr>7. pitanje </vt:lpstr>
      <vt:lpstr>Slide 30</vt:lpstr>
      <vt:lpstr>Odgovor : </vt:lpstr>
      <vt:lpstr>8. pitanje </vt:lpstr>
      <vt:lpstr>Slide 33</vt:lpstr>
      <vt:lpstr>Odgovor : </vt:lpstr>
      <vt:lpstr>9. pitanje </vt:lpstr>
      <vt:lpstr>Slide 36</vt:lpstr>
      <vt:lpstr>Odgovor : </vt:lpstr>
      <vt:lpstr>10. pitanje </vt:lpstr>
      <vt:lpstr>Slide 39</vt:lpstr>
      <vt:lpstr>Odgovor : </vt:lpstr>
      <vt:lpstr>11. pitanje </vt:lpstr>
      <vt:lpstr>Slide 42</vt:lpstr>
      <vt:lpstr>Odgovor : </vt:lpstr>
      <vt:lpstr>12. pitanje </vt:lpstr>
      <vt:lpstr>Slide 45</vt:lpstr>
      <vt:lpstr>Odgovor : </vt:lpstr>
      <vt:lpstr>13. pitanje </vt:lpstr>
      <vt:lpstr>Slide 48</vt:lpstr>
      <vt:lpstr>Odgovor : </vt:lpstr>
      <vt:lpstr>14. pitanje </vt:lpstr>
      <vt:lpstr>Slide 51</vt:lpstr>
      <vt:lpstr>Odgovor : </vt:lpstr>
      <vt:lpstr>15. pitanje </vt:lpstr>
      <vt:lpstr>Slide 54</vt:lpstr>
      <vt:lpstr>Odgovor : </vt:lpstr>
      <vt:lpstr>16. pitanje </vt:lpstr>
      <vt:lpstr>Slide 57</vt:lpstr>
      <vt:lpstr>Odgovor : </vt:lpstr>
      <vt:lpstr>17. pitanje </vt:lpstr>
      <vt:lpstr>Slide 60</vt:lpstr>
      <vt:lpstr>Odgovor : </vt:lpstr>
      <vt:lpstr>18. pitanje </vt:lpstr>
      <vt:lpstr>Slide 63</vt:lpstr>
      <vt:lpstr>Odgovor : </vt:lpstr>
      <vt:lpstr>19. pitanje </vt:lpstr>
      <vt:lpstr>Slide 66</vt:lpstr>
      <vt:lpstr>Odgovor : </vt:lpstr>
      <vt:lpstr>20. pitanje </vt:lpstr>
      <vt:lpstr>Slide 69</vt:lpstr>
      <vt:lpstr>Odgovor : </vt:lpstr>
      <vt:lpstr>REZULTATI</vt:lpstr>
      <vt:lpstr>Slide 72</vt:lpstr>
      <vt:lpstr>1. pitanje </vt:lpstr>
      <vt:lpstr>Slide 74</vt:lpstr>
      <vt:lpstr>Odgovor : </vt:lpstr>
      <vt:lpstr>2. pitanje </vt:lpstr>
      <vt:lpstr>Slide 77</vt:lpstr>
      <vt:lpstr>Odgovor : </vt:lpstr>
      <vt:lpstr>3. pitanje </vt:lpstr>
      <vt:lpstr>Slide 80</vt:lpstr>
      <vt:lpstr>Odgovor : </vt:lpstr>
      <vt:lpstr>4. pitanje </vt:lpstr>
      <vt:lpstr>Slide 83</vt:lpstr>
      <vt:lpstr>Odgovor : </vt:lpstr>
      <vt:lpstr>5. pitanje </vt:lpstr>
      <vt:lpstr>Slide 86</vt:lpstr>
      <vt:lpstr>Odgovor : </vt:lpstr>
      <vt:lpstr>6. pitanje </vt:lpstr>
      <vt:lpstr>Slide 89</vt:lpstr>
      <vt:lpstr>Odgovor : </vt:lpstr>
      <vt:lpstr>7. pitanje </vt:lpstr>
      <vt:lpstr>Slide 92</vt:lpstr>
      <vt:lpstr>Odgovor : </vt:lpstr>
      <vt:lpstr>8.pitanje</vt:lpstr>
      <vt:lpstr>Slide 95</vt:lpstr>
      <vt:lpstr>Odgovor:</vt:lpstr>
      <vt:lpstr>Slide 97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Windows korisnik</dc:creator>
  <cp:lastModifiedBy>Windows korisnik</cp:lastModifiedBy>
  <cp:revision>89</cp:revision>
  <dcterms:created xsi:type="dcterms:W3CDTF">2012-04-22T15:01:34Z</dcterms:created>
  <dcterms:modified xsi:type="dcterms:W3CDTF">2013-04-22T21:15:37Z</dcterms:modified>
</cp:coreProperties>
</file>